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handoutMasterIdLst>
    <p:handoutMasterId r:id="rId11"/>
  </p:handoutMasterIdLst>
  <p:sldIdLst>
    <p:sldId id="257" r:id="rId2"/>
    <p:sldId id="258" r:id="rId3"/>
    <p:sldId id="259" r:id="rId4"/>
    <p:sldId id="260" r:id="rId5"/>
    <p:sldId id="261" r:id="rId6"/>
    <p:sldId id="262" r:id="rId7"/>
    <p:sldId id="263" r:id="rId8"/>
    <p:sldId id="25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0" d="100"/>
          <a:sy n="60" d="100"/>
        </p:scale>
        <p:origin x="-12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676D82-6236-2B40-BF34-73AAC67C465A}" type="datetimeFigureOut">
              <a:rPr lang="en-US" smtClean="0"/>
              <a:t>3/25/11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CAD46FC-6ED7-FC44-B3A7-E896F75570B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B76FD-6F32-4544-8E0A-90DF4C7D54A5}" type="datetimeFigureOut">
              <a:rPr lang="en-US" smtClean="0"/>
              <a:t>3/25/11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BCEDF9-305D-9748-AEAE-7FBCC15B330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142435-899C-E94A-91AD-8FDA5AE79E8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142435-899C-E94A-91AD-8FDA5AE79E8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142435-899C-E94A-91AD-8FDA5AE79E8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142435-899C-E94A-91AD-8FDA5AE79E8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142435-899C-E94A-91AD-8FDA5AE79E84}"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142435-899C-E94A-91AD-8FDA5AE79E8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142435-899C-E94A-91AD-8FDA5AE79E84}"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142435-899C-E94A-91AD-8FDA5AE79E84}"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42435-899C-E94A-91AD-8FDA5AE79E84}"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42435-899C-E94A-91AD-8FDA5AE79E8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42435-899C-E94A-91AD-8FDA5AE79E84}"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F9546-E34D-A64B-9352-3A82919F290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142435-899C-E94A-91AD-8FDA5AE79E84}"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BF9546-E34D-A64B-9352-3A82919F290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df"/><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304800"/>
            <a:ext cx="8534400" cy="6172200"/>
          </a:xfrm>
        </p:spPr>
        <p:txBody>
          <a:bodyPr>
            <a:normAutofit fontScale="90000"/>
          </a:bodyPr>
          <a:lstStyle/>
          <a:p>
            <a:pPr eaLnBrk="1" hangingPunct="1"/>
            <a:r>
              <a:rPr lang="en-US" sz="8000">
                <a:latin typeface="Matisse ITC" pitchFamily="82" charset="0"/>
              </a:rPr>
              <a:t>Microbiology</a:t>
            </a:r>
            <a:r>
              <a:rPr lang="en-US" sz="9600">
                <a:latin typeface="Matisse ITC" pitchFamily="82" charset="0"/>
              </a:rPr>
              <a:t/>
            </a:r>
            <a:br>
              <a:rPr lang="en-US" sz="9600">
                <a:latin typeface="Matisse ITC" pitchFamily="82" charset="0"/>
              </a:rPr>
            </a:br>
            <a:r>
              <a:rPr lang="en-US" sz="4000">
                <a:latin typeface="Matisse ITC" pitchFamily="82" charset="0"/>
              </a:rPr>
              <a:t>Science and Technology </a:t>
            </a:r>
            <a:br>
              <a:rPr lang="en-US" sz="4000">
                <a:latin typeface="Matisse ITC" pitchFamily="82" charset="0"/>
              </a:rPr>
            </a:br>
            <a:r>
              <a:rPr lang="en-US" sz="4000">
                <a:latin typeface="Matisse ITC" pitchFamily="82" charset="0"/>
              </a:rPr>
              <a:t>in Society</a:t>
            </a:r>
            <a:br>
              <a:rPr lang="en-US" sz="4000">
                <a:latin typeface="Matisse ITC" pitchFamily="82" charset="0"/>
              </a:rPr>
            </a:br>
            <a:r>
              <a:rPr lang="en-US" sz="4000">
                <a:latin typeface="Matisse ITC" pitchFamily="82" charset="0"/>
              </a:rPr>
              <a:t>                           </a:t>
            </a:r>
            <a:br>
              <a:rPr lang="en-US" sz="4000">
                <a:latin typeface="Matisse ITC" pitchFamily="82" charset="0"/>
              </a:rPr>
            </a:br>
            <a:r>
              <a:rPr lang="en-US" sz="4000">
                <a:latin typeface="Matisse ITC" pitchFamily="82" charset="0"/>
              </a:rPr>
              <a:t/>
            </a:r>
            <a:br>
              <a:rPr lang="en-US" sz="4000">
                <a:latin typeface="Matisse ITC" pitchFamily="82" charset="0"/>
              </a:rPr>
            </a:br>
            <a:r>
              <a:rPr lang="en-US" sz="4000">
                <a:latin typeface="Matisse ITC" pitchFamily="82" charset="0"/>
              </a:rPr>
              <a:t/>
            </a:r>
            <a:br>
              <a:rPr lang="en-US" sz="4000">
                <a:latin typeface="Matisse ITC" pitchFamily="82" charset="0"/>
              </a:rPr>
            </a:br>
            <a:r>
              <a:rPr lang="en-US" sz="4000">
                <a:latin typeface="Matisse ITC" pitchFamily="82" charset="0"/>
              </a:rPr>
              <a:t/>
            </a:r>
            <a:br>
              <a:rPr lang="en-US" sz="4000">
                <a:latin typeface="Matisse ITC" pitchFamily="82" charset="0"/>
              </a:rPr>
            </a:br>
            <a:r>
              <a:rPr lang="en-US" sz="4000">
                <a:latin typeface="Matisse ITC" pitchFamily="82" charset="0"/>
              </a:rPr>
              <a:t/>
            </a:r>
            <a:br>
              <a:rPr lang="en-US" sz="4000">
                <a:latin typeface="Matisse ITC" pitchFamily="82" charset="0"/>
              </a:rPr>
            </a:br>
            <a:r>
              <a:rPr lang="en-US" sz="2400">
                <a:latin typeface="Arial Narrow" charset="0"/>
              </a:rPr>
              <a:t>CSDE CSCF Objective 7.4 for EES  by C. Mead  08/06</a:t>
            </a:r>
            <a:br>
              <a:rPr lang="en-US" sz="2400">
                <a:latin typeface="Arial Narrow" charset="0"/>
              </a:rPr>
            </a:br>
            <a:endParaRPr lang="en-US" sz="2400">
              <a:latin typeface="Arial Narrow" charset="0"/>
            </a:endParaRPr>
          </a:p>
        </p:txBody>
      </p:sp>
      <p:pic>
        <p:nvPicPr>
          <p:cNvPr id="20483" name="Picture 4" descr="leucothrix.jpg                                                 00058B4Ea                              C06C3670:"/>
          <p:cNvPicPr>
            <a:picLocks noChangeAspect="1" noChangeArrowheads="1"/>
          </p:cNvPicPr>
          <p:nvPr/>
        </p:nvPicPr>
        <p:blipFill>
          <a:blip r:embed="rId2"/>
          <a:srcRect/>
          <a:stretch>
            <a:fillRect/>
          </a:stretch>
        </p:blipFill>
        <p:spPr bwMode="auto">
          <a:xfrm>
            <a:off x="3048000" y="2819400"/>
            <a:ext cx="2960688" cy="2743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228600"/>
            <a:ext cx="7772400" cy="2133600"/>
          </a:xfrm>
        </p:spPr>
        <p:txBody>
          <a:bodyPr/>
          <a:lstStyle/>
          <a:p>
            <a:pPr eaLnBrk="1" hangingPunct="1"/>
            <a:r>
              <a:rPr lang="en-US"/>
              <a:t>How Do Science and Technology Affect the Quality of Our Lives?</a:t>
            </a:r>
            <a:br>
              <a:rPr lang="en-US"/>
            </a:br>
            <a:endParaRPr lang="en-US"/>
          </a:p>
        </p:txBody>
      </p:sp>
      <p:sp>
        <p:nvSpPr>
          <p:cNvPr id="21507" name="Rectangle 3"/>
          <p:cNvSpPr>
            <a:spLocks noGrp="1" noChangeArrowheads="1"/>
          </p:cNvSpPr>
          <p:nvPr>
            <p:ph type="body" idx="1"/>
          </p:nvPr>
        </p:nvSpPr>
        <p:spPr>
          <a:xfrm>
            <a:off x="3657600" y="2286000"/>
            <a:ext cx="5105400" cy="3962400"/>
          </a:xfrm>
        </p:spPr>
        <p:txBody>
          <a:bodyPr/>
          <a:lstStyle/>
          <a:p>
            <a:pPr eaLnBrk="1" hangingPunct="1">
              <a:lnSpc>
                <a:spcPct val="90000"/>
              </a:lnSpc>
              <a:buFontTx/>
              <a:buNone/>
            </a:pPr>
            <a:r>
              <a:rPr lang="en-US"/>
              <a:t>   In this unit, you will examine the ways that technology allows us to improve food production and preservation, thus improving our ability to meet the nutritional needs of growing populations.</a:t>
            </a:r>
          </a:p>
          <a:p>
            <a:pPr eaLnBrk="1" hangingPunct="1">
              <a:lnSpc>
                <a:spcPct val="90000"/>
              </a:lnSpc>
              <a:buFontTx/>
              <a:buNone/>
            </a:pPr>
            <a:endParaRPr lang="en-US"/>
          </a:p>
        </p:txBody>
      </p:sp>
      <p:pic>
        <p:nvPicPr>
          <p:cNvPr id="21508" name="Picture 4"/>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685800" y="2362200"/>
            <a:ext cx="2895600" cy="3429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p:txBody>
          <a:bodyPr>
            <a:normAutofit fontScale="90000"/>
          </a:bodyPr>
          <a:lstStyle/>
          <a:p>
            <a:pPr eaLnBrk="1" hangingPunct="1"/>
            <a:r>
              <a:rPr lang="en-US"/>
              <a:t>Growing Population Internet Data Collection</a:t>
            </a:r>
          </a:p>
        </p:txBody>
      </p:sp>
      <p:sp>
        <p:nvSpPr>
          <p:cNvPr id="22531" name="Rectangle 1027"/>
          <p:cNvSpPr>
            <a:spLocks noGrp="1" noChangeArrowheads="1"/>
          </p:cNvSpPr>
          <p:nvPr>
            <p:ph type="body" idx="1"/>
          </p:nvPr>
        </p:nvSpPr>
        <p:spPr/>
        <p:txBody>
          <a:bodyPr/>
          <a:lstStyle/>
          <a:p>
            <a:pPr eaLnBrk="1" hangingPunct="1"/>
            <a:r>
              <a:rPr lang="en-US" sz="2800"/>
              <a:t>If technology helps us feed growing populations, to what extent is the population actually growing?</a:t>
            </a:r>
          </a:p>
          <a:p>
            <a:pPr eaLnBrk="1" hangingPunct="1"/>
            <a:r>
              <a:rPr lang="en-US" sz="2800"/>
              <a:t>Use online sources to find population statistics for at least three dates (then, then, and now) for the following places:  Eastford, Connecticut, USA,  another country of your choice, and the Earth.</a:t>
            </a:r>
          </a:p>
          <a:p>
            <a:pPr eaLnBrk="1" hangingPunct="1"/>
            <a:r>
              <a:rPr lang="en-US" sz="2800"/>
              <a:t>Collect your data on page 1 in your student packet</a:t>
            </a:r>
          </a:p>
          <a:p>
            <a:pPr eaLnBrk="1" hangingPunct="1"/>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381000"/>
            <a:ext cx="9144000" cy="1447800"/>
          </a:xfrm>
        </p:spPr>
        <p:txBody>
          <a:bodyPr>
            <a:normAutofit fontScale="90000"/>
          </a:bodyPr>
          <a:lstStyle/>
          <a:p>
            <a:pPr algn="l" eaLnBrk="1" hangingPunct="1"/>
            <a:r>
              <a:rPr lang="en-US">
                <a:solidFill>
                  <a:srgbClr val="FF0000"/>
                </a:solidFill>
              </a:rPr>
              <a:t>What do you know about the nutritional</a:t>
            </a:r>
            <a:br>
              <a:rPr lang="en-US">
                <a:solidFill>
                  <a:srgbClr val="FF0000"/>
                </a:solidFill>
              </a:rPr>
            </a:br>
            <a:r>
              <a:rPr lang="en-US">
                <a:solidFill>
                  <a:srgbClr val="FF0000"/>
                </a:solidFill>
              </a:rPr>
              <a:t>        needs of growing populations?</a:t>
            </a:r>
            <a:r>
              <a:rPr lang="en-US"/>
              <a:t/>
            </a:r>
            <a:br>
              <a:rPr lang="en-US"/>
            </a:br>
            <a:endParaRPr lang="en-US"/>
          </a:p>
        </p:txBody>
      </p:sp>
      <p:sp>
        <p:nvSpPr>
          <p:cNvPr id="23555" name="Rectangle 3"/>
          <p:cNvSpPr>
            <a:spLocks noGrp="1" noChangeArrowheads="1"/>
          </p:cNvSpPr>
          <p:nvPr>
            <p:ph type="body" idx="1"/>
          </p:nvPr>
        </p:nvSpPr>
        <p:spPr>
          <a:xfrm>
            <a:off x="762000" y="1828800"/>
            <a:ext cx="7696200" cy="4724400"/>
          </a:xfrm>
        </p:spPr>
        <p:txBody>
          <a:bodyPr>
            <a:normAutofit lnSpcReduction="10000"/>
          </a:bodyPr>
          <a:lstStyle/>
          <a:p>
            <a:pPr algn="ctr" eaLnBrk="1" hangingPunct="1">
              <a:buFontTx/>
              <a:buNone/>
            </a:pPr>
            <a:r>
              <a:rPr lang="en-US" sz="2800"/>
              <a:t>   </a:t>
            </a:r>
            <a:r>
              <a:rPr lang="en-US">
                <a:solidFill>
                  <a:schemeClr val="hlink"/>
                </a:solidFill>
              </a:rPr>
              <a:t>Prior Knowledge Activity</a:t>
            </a:r>
            <a:endParaRPr lang="en-US" sz="2800"/>
          </a:p>
          <a:p>
            <a:pPr eaLnBrk="1" hangingPunct="1">
              <a:buFontTx/>
              <a:buNone/>
            </a:pPr>
            <a:r>
              <a:rPr lang="en-US" sz="2800"/>
              <a:t>    On page 5 in your student packet, jot down as many true statements as you can think of or questions you may have about nutrition in general, and about meeting the nutritional needs of growing populations in particular.  For example, I know that protein is an important nutrient for building muscle, and that protein is found in meat.  It takes at least two pounds, or about a kilogram, of meat to feed my family supper each day.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t>Also, in this unit you will . . .</a:t>
            </a:r>
          </a:p>
        </p:txBody>
      </p:sp>
      <p:sp>
        <p:nvSpPr>
          <p:cNvPr id="24579" name="Rectangle 3"/>
          <p:cNvSpPr>
            <a:spLocks noGrp="1" noChangeArrowheads="1"/>
          </p:cNvSpPr>
          <p:nvPr>
            <p:ph type="body" sz="half" idx="1"/>
          </p:nvPr>
        </p:nvSpPr>
        <p:spPr/>
        <p:txBody>
          <a:bodyPr/>
          <a:lstStyle/>
          <a:p>
            <a:pPr eaLnBrk="1" hangingPunct="1"/>
            <a:r>
              <a:rPr lang="en-US"/>
              <a:t>. . . Discover that various </a:t>
            </a:r>
            <a:r>
              <a:rPr lang="en-US" b="1"/>
              <a:t>microbes compete</a:t>
            </a:r>
            <a:r>
              <a:rPr lang="en-US"/>
              <a:t> with humans for the same sources of food . . . </a:t>
            </a:r>
          </a:p>
        </p:txBody>
      </p:sp>
      <p:sp>
        <p:nvSpPr>
          <p:cNvPr id="24580" name="Rectangle 4"/>
          <p:cNvSpPr>
            <a:spLocks noGrp="1" noChangeArrowheads="1"/>
          </p:cNvSpPr>
          <p:nvPr>
            <p:ph type="body" sz="half" idx="2"/>
          </p:nvPr>
        </p:nvSpPr>
        <p:spPr/>
        <p:txBody>
          <a:bodyPr/>
          <a:lstStyle/>
          <a:p>
            <a:pPr eaLnBrk="1" hangingPunct="1"/>
            <a:r>
              <a:rPr lang="en-US"/>
              <a:t>. . . Describe how </a:t>
            </a:r>
            <a:r>
              <a:rPr lang="en-US" b="1"/>
              <a:t>freezing, dehydration, pickling</a:t>
            </a:r>
            <a:r>
              <a:rPr lang="en-US"/>
              <a:t>, and </a:t>
            </a:r>
            <a:r>
              <a:rPr lang="en-US" b="1"/>
              <a:t>irradiation</a:t>
            </a:r>
            <a:r>
              <a:rPr lang="en-US"/>
              <a:t> prevent food spoilage caused by microbes. </a:t>
            </a:r>
          </a:p>
          <a:p>
            <a:pPr eaLnBrk="1" hangingPunct="1">
              <a:buFontTx/>
              <a:buNone/>
            </a:pPr>
            <a:endParaRPr lang="en-US"/>
          </a:p>
          <a:p>
            <a:pPr eaLnBrk="1" hangingPunct="1">
              <a:buFontTx/>
              <a:buNone/>
            </a:pPr>
            <a:endParaRPr lang="en-US"/>
          </a:p>
        </p:txBody>
      </p:sp>
      <p:pic>
        <p:nvPicPr>
          <p:cNvPr id="24581" name="Picture 5"/>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3200400" y="3810000"/>
            <a:ext cx="1563688" cy="25146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en-US"/>
              <a:t>Therefore, also on pg 5 in your student packet:</a:t>
            </a:r>
            <a:br>
              <a:rPr lang="en-US"/>
            </a:br>
            <a:endParaRPr lang="en-US"/>
          </a:p>
        </p:txBody>
      </p:sp>
      <p:sp>
        <p:nvSpPr>
          <p:cNvPr id="25603" name="Rectangle 3"/>
          <p:cNvSpPr>
            <a:spLocks noGrp="1" noChangeArrowheads="1"/>
          </p:cNvSpPr>
          <p:nvPr>
            <p:ph type="body" sz="half" idx="1"/>
          </p:nvPr>
        </p:nvSpPr>
        <p:spPr/>
        <p:txBody>
          <a:bodyPr/>
          <a:lstStyle/>
          <a:p>
            <a:pPr eaLnBrk="1" hangingPunct="1"/>
            <a:r>
              <a:rPr lang="en-US"/>
              <a:t>Jot down your prior knowledge about microbes (bacteria)…</a:t>
            </a:r>
          </a:p>
          <a:p>
            <a:pPr eaLnBrk="1" hangingPunct="1"/>
            <a:r>
              <a:rPr lang="en-US"/>
              <a:t>What are they?</a:t>
            </a:r>
          </a:p>
          <a:p>
            <a:pPr eaLnBrk="1" hangingPunct="1"/>
            <a:r>
              <a:rPr lang="en-US"/>
              <a:t>Where are they found?</a:t>
            </a:r>
          </a:p>
          <a:p>
            <a:pPr eaLnBrk="1" hangingPunct="1"/>
            <a:r>
              <a:rPr lang="en-US"/>
              <a:t>What do they “eat”?</a:t>
            </a:r>
          </a:p>
          <a:p>
            <a:pPr eaLnBrk="1" hangingPunct="1"/>
            <a:r>
              <a:rPr lang="en-US"/>
              <a:t>And more . . . </a:t>
            </a:r>
          </a:p>
        </p:txBody>
      </p:sp>
      <p:sp>
        <p:nvSpPr>
          <p:cNvPr id="25604" name="Rectangle 4"/>
          <p:cNvSpPr>
            <a:spLocks noGrp="1" noChangeArrowheads="1"/>
          </p:cNvSpPr>
          <p:nvPr>
            <p:ph type="body" sz="half" idx="2"/>
          </p:nvPr>
        </p:nvSpPr>
        <p:spPr>
          <a:xfrm>
            <a:off x="4648200" y="1981200"/>
            <a:ext cx="4191000" cy="4114800"/>
          </a:xfrm>
        </p:spPr>
        <p:txBody>
          <a:bodyPr/>
          <a:lstStyle/>
          <a:p>
            <a:pPr eaLnBrk="1" hangingPunct="1"/>
            <a:r>
              <a:rPr lang="en-US"/>
              <a:t>Jot down what you know about food spoiling . . . </a:t>
            </a:r>
          </a:p>
          <a:p>
            <a:pPr eaLnBrk="1" hangingPunct="1"/>
            <a:endParaRPr lang="en-US"/>
          </a:p>
          <a:p>
            <a:pPr eaLnBrk="1" hangingPunct="1"/>
            <a:r>
              <a:rPr lang="en-US"/>
              <a:t>Ever had food poisoning?</a:t>
            </a:r>
          </a:p>
          <a:p>
            <a:pPr eaLnBrk="1" hangingPunct="1"/>
            <a:r>
              <a:rPr lang="en-US"/>
              <a:t>How and why do we try to keep our food safe?</a:t>
            </a:r>
          </a:p>
          <a:p>
            <a:pPr eaLnBrk="1" hangingPunct="1"/>
            <a:r>
              <a:rPr lang="en-US"/>
              <a:t>And more . .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762000" y="76200"/>
            <a:ext cx="7772400" cy="1143000"/>
          </a:xfrm>
        </p:spPr>
        <p:txBody>
          <a:bodyPr/>
          <a:lstStyle/>
          <a:p>
            <a:pPr eaLnBrk="1" hangingPunct="1"/>
            <a:r>
              <a:rPr lang="en-US"/>
              <a:t>Whole-Group Discussion</a:t>
            </a:r>
          </a:p>
        </p:txBody>
      </p:sp>
      <p:sp>
        <p:nvSpPr>
          <p:cNvPr id="26627" name="Rectangle 3"/>
          <p:cNvSpPr>
            <a:spLocks noGrp="1" noChangeArrowheads="1"/>
          </p:cNvSpPr>
          <p:nvPr>
            <p:ph type="subTitle" idx="1"/>
          </p:nvPr>
        </p:nvSpPr>
        <p:spPr>
          <a:xfrm>
            <a:off x="1371600" y="1066800"/>
            <a:ext cx="6400800" cy="1143000"/>
          </a:xfrm>
        </p:spPr>
        <p:txBody>
          <a:bodyPr>
            <a:normAutofit fontScale="85000" lnSpcReduction="20000"/>
          </a:bodyPr>
          <a:lstStyle/>
          <a:p>
            <a:pPr eaLnBrk="1" hangingPunct="1"/>
            <a:r>
              <a:rPr lang="en-US"/>
              <a:t>Share your ideas from pg 5 with the class to make a concept map of everyone’s ideas on pg 6.</a:t>
            </a:r>
          </a:p>
        </p:txBody>
      </p:sp>
      <p:sp>
        <p:nvSpPr>
          <p:cNvPr id="26628" name="Oval 4"/>
          <p:cNvSpPr>
            <a:spLocks noChangeArrowheads="1"/>
          </p:cNvSpPr>
          <p:nvPr/>
        </p:nvSpPr>
        <p:spPr bwMode="auto">
          <a:xfrm>
            <a:off x="5562600" y="2895600"/>
            <a:ext cx="2590800" cy="1219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6629" name="Oval 5"/>
          <p:cNvSpPr>
            <a:spLocks noChangeArrowheads="1"/>
          </p:cNvSpPr>
          <p:nvPr/>
        </p:nvSpPr>
        <p:spPr bwMode="auto">
          <a:xfrm>
            <a:off x="914400" y="4876800"/>
            <a:ext cx="2590800" cy="1219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6630" name="Oval 6"/>
          <p:cNvSpPr>
            <a:spLocks noChangeArrowheads="1"/>
          </p:cNvSpPr>
          <p:nvPr/>
        </p:nvSpPr>
        <p:spPr bwMode="auto">
          <a:xfrm>
            <a:off x="5638800" y="4876800"/>
            <a:ext cx="2590800" cy="1219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6631" name="Text Box 7"/>
          <p:cNvSpPr txBox="1">
            <a:spLocks noChangeArrowheads="1"/>
          </p:cNvSpPr>
          <p:nvPr/>
        </p:nvSpPr>
        <p:spPr bwMode="auto">
          <a:xfrm>
            <a:off x="6019800" y="3276600"/>
            <a:ext cx="1752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   Nutrition  </a:t>
            </a:r>
          </a:p>
        </p:txBody>
      </p:sp>
      <p:sp>
        <p:nvSpPr>
          <p:cNvPr id="26632" name="Text Box 8"/>
          <p:cNvSpPr txBox="1">
            <a:spLocks noChangeArrowheads="1"/>
          </p:cNvSpPr>
          <p:nvPr/>
        </p:nvSpPr>
        <p:spPr bwMode="auto">
          <a:xfrm>
            <a:off x="1524000" y="5181600"/>
            <a:ext cx="16764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Microbes</a:t>
            </a:r>
          </a:p>
        </p:txBody>
      </p:sp>
      <p:sp>
        <p:nvSpPr>
          <p:cNvPr id="26633" name="Text Box 9"/>
          <p:cNvSpPr txBox="1">
            <a:spLocks noChangeArrowheads="1"/>
          </p:cNvSpPr>
          <p:nvPr/>
        </p:nvSpPr>
        <p:spPr bwMode="auto">
          <a:xfrm>
            <a:off x="6096000" y="5181600"/>
            <a:ext cx="16002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Safe Food</a:t>
            </a:r>
          </a:p>
        </p:txBody>
      </p:sp>
      <p:sp>
        <p:nvSpPr>
          <p:cNvPr id="26634" name="Line 12"/>
          <p:cNvSpPr>
            <a:spLocks noChangeShapeType="1"/>
          </p:cNvSpPr>
          <p:nvPr/>
        </p:nvSpPr>
        <p:spPr bwMode="auto">
          <a:xfrm>
            <a:off x="3505200" y="5486400"/>
            <a:ext cx="21336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5" name="Oval 13"/>
          <p:cNvSpPr>
            <a:spLocks noChangeArrowheads="1"/>
          </p:cNvSpPr>
          <p:nvPr/>
        </p:nvSpPr>
        <p:spPr bwMode="auto">
          <a:xfrm>
            <a:off x="990600" y="2895600"/>
            <a:ext cx="2590800" cy="1219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26636" name="Text Box 14"/>
          <p:cNvSpPr txBox="1">
            <a:spLocks noChangeArrowheads="1"/>
          </p:cNvSpPr>
          <p:nvPr/>
        </p:nvSpPr>
        <p:spPr bwMode="auto">
          <a:xfrm>
            <a:off x="1524000" y="3048000"/>
            <a:ext cx="18288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t>  Growing Populations</a:t>
            </a:r>
          </a:p>
        </p:txBody>
      </p:sp>
      <p:sp>
        <p:nvSpPr>
          <p:cNvPr id="26637" name="Line 15"/>
          <p:cNvSpPr>
            <a:spLocks noChangeShapeType="1"/>
          </p:cNvSpPr>
          <p:nvPr/>
        </p:nvSpPr>
        <p:spPr bwMode="auto">
          <a:xfrm>
            <a:off x="3581400" y="3505200"/>
            <a:ext cx="198120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8" name="Line 16"/>
          <p:cNvSpPr>
            <a:spLocks noChangeShapeType="1"/>
          </p:cNvSpPr>
          <p:nvPr/>
        </p:nvSpPr>
        <p:spPr bwMode="auto">
          <a:xfrm>
            <a:off x="2286000" y="4114800"/>
            <a:ext cx="0" cy="7620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39" name="Line 17"/>
          <p:cNvSpPr>
            <a:spLocks noChangeShapeType="1"/>
          </p:cNvSpPr>
          <p:nvPr/>
        </p:nvSpPr>
        <p:spPr bwMode="auto">
          <a:xfrm>
            <a:off x="6934200" y="4114800"/>
            <a:ext cx="0" cy="762000"/>
          </a:xfrm>
          <a:prstGeom prst="line">
            <a:avLst/>
          </a:prstGeom>
          <a:noFill/>
          <a:ln w="9525">
            <a:solidFill>
              <a:schemeClr val="tx1"/>
            </a:solidFill>
            <a:round/>
            <a:headEnd/>
            <a:tailEnd/>
          </a:ln>
        </p:spPr>
        <p:txBody>
          <a:bodyPr>
            <a:prstTxWarp prst="textNoShape">
              <a:avLst/>
            </a:prstTxWarp>
          </a:bodyPr>
          <a:lstStyle/>
          <a:p>
            <a:endParaRPr lang="en-US"/>
          </a:p>
        </p:txBody>
      </p:sp>
      <p:sp>
        <p:nvSpPr>
          <p:cNvPr id="26640" name="Text Box 18"/>
          <p:cNvSpPr txBox="1">
            <a:spLocks noChangeArrowheads="1"/>
          </p:cNvSpPr>
          <p:nvPr/>
        </p:nvSpPr>
        <p:spPr bwMode="auto">
          <a:xfrm>
            <a:off x="4267200" y="3200400"/>
            <a:ext cx="6858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need</a:t>
            </a:r>
          </a:p>
        </p:txBody>
      </p:sp>
      <p:sp>
        <p:nvSpPr>
          <p:cNvPr id="26641" name="Text Box 20"/>
          <p:cNvSpPr txBox="1">
            <a:spLocks noChangeArrowheads="1"/>
          </p:cNvSpPr>
          <p:nvPr/>
        </p:nvSpPr>
        <p:spPr bwMode="auto">
          <a:xfrm>
            <a:off x="6553200" y="4343400"/>
            <a:ext cx="9144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found in</a:t>
            </a:r>
          </a:p>
        </p:txBody>
      </p:sp>
      <p:sp>
        <p:nvSpPr>
          <p:cNvPr id="26642" name="Text Box 21"/>
          <p:cNvSpPr txBox="1">
            <a:spLocks noChangeArrowheads="1"/>
          </p:cNvSpPr>
          <p:nvPr/>
        </p:nvSpPr>
        <p:spPr bwMode="auto">
          <a:xfrm>
            <a:off x="1828800" y="4267200"/>
            <a:ext cx="1066800" cy="581025"/>
          </a:xfrm>
          <a:prstGeom prst="rect">
            <a:avLst/>
          </a:prstGeom>
          <a:noFill/>
          <a:ln w="9525">
            <a:noFill/>
            <a:miter lim="800000"/>
            <a:headEnd/>
            <a:tailEnd/>
          </a:ln>
        </p:spPr>
        <p:txBody>
          <a:bodyPr>
            <a:prstTxWarp prst="textNoShape">
              <a:avLst/>
            </a:prstTxWarp>
            <a:spAutoFit/>
          </a:bodyPr>
          <a:lstStyle/>
          <a:p>
            <a:pPr>
              <a:spcBef>
                <a:spcPct val="50000"/>
              </a:spcBef>
            </a:pPr>
            <a:r>
              <a:rPr lang="en-US" sz="1600"/>
              <a:t>   must     eliminate</a:t>
            </a:r>
          </a:p>
        </p:txBody>
      </p:sp>
      <p:sp>
        <p:nvSpPr>
          <p:cNvPr id="26643" name="Text Box 22"/>
          <p:cNvSpPr txBox="1">
            <a:spLocks noChangeArrowheads="1"/>
          </p:cNvSpPr>
          <p:nvPr/>
        </p:nvSpPr>
        <p:spPr bwMode="auto">
          <a:xfrm>
            <a:off x="4191000" y="5181600"/>
            <a:ext cx="914400" cy="581025"/>
          </a:xfrm>
          <a:prstGeom prst="rect">
            <a:avLst/>
          </a:prstGeom>
          <a:noFill/>
          <a:ln w="9525">
            <a:noFill/>
            <a:miter lim="800000"/>
            <a:headEnd/>
            <a:tailEnd/>
          </a:ln>
        </p:spPr>
        <p:txBody>
          <a:bodyPr>
            <a:prstTxWarp prst="textNoShape">
              <a:avLst/>
            </a:prstTxWarp>
            <a:spAutoFit/>
          </a:bodyPr>
          <a:lstStyle/>
          <a:p>
            <a:pPr>
              <a:spcBef>
                <a:spcPct val="50000"/>
              </a:spcBef>
            </a:pPr>
            <a:r>
              <a:rPr lang="en-US" sz="1600"/>
              <a:t>in order to have</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TotalTime>
  <Words>424</Words>
  <Application>Microsoft Macintosh PowerPoint</Application>
  <PresentationFormat>On-screen Show (4:3)</PresentationFormat>
  <Paragraphs>34</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Microbiology Science and Technology  in Society                                 CSDE CSCF Objective 7.4 for EES  by C. Mead  08/06 </vt:lpstr>
      <vt:lpstr>How Do Science and Technology Affect the Quality of Our Lives? </vt:lpstr>
      <vt:lpstr>Growing Population Internet Data Collection</vt:lpstr>
      <vt:lpstr>What do you know about the nutritional         needs of growing populations? </vt:lpstr>
      <vt:lpstr>Also, in this unit you will . . .</vt:lpstr>
      <vt:lpstr>Therefore, also on pg 5 in your student packet: </vt:lpstr>
      <vt:lpstr>Whole-Group Discussion</vt:lpstr>
      <vt:lpstr>Slide 8</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 Science and Technology  in Society                                 CSDE CSCF Objective 7.4 for EES  by C. Mead  08/06 </dc:title>
  <dc:creator>Faculty</dc:creator>
  <cp:lastModifiedBy>Faculty</cp:lastModifiedBy>
  <cp:revision>1</cp:revision>
  <dcterms:created xsi:type="dcterms:W3CDTF">2011-03-25T12:21:59Z</dcterms:created>
  <dcterms:modified xsi:type="dcterms:W3CDTF">2011-03-25T12:30:28Z</dcterms:modified>
</cp:coreProperties>
</file>